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6" r:id="rId5"/>
    <p:sldId id="261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2B1A-7A5F-4BE3-B1F6-829D0F4D0503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481B2-8E57-486F-9660-575E08D0FAA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Schema fonti UE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212976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 dell’ordinamento </a:t>
            </a:r>
            <a:r>
              <a:rPr lang="it-IT" dirty="0" smtClean="0"/>
              <a:t>europeo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555776" y="1844824"/>
            <a:ext cx="432048" cy="36724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20608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primario </a:t>
            </a:r>
            <a:r>
              <a:rPr lang="it-IT" dirty="0" smtClean="0">
                <a:sym typeface="Wingdings" pitchFamily="2" charset="2"/>
              </a:rPr>
              <a:t> Trattati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059832" y="3489975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</a:t>
            </a:r>
            <a:r>
              <a:rPr lang="it-IT" dirty="0" smtClean="0"/>
              <a:t>derivato</a:t>
            </a:r>
          </a:p>
          <a:p>
            <a:r>
              <a:rPr lang="it-IT" dirty="0" smtClean="0"/>
              <a:t>«</a:t>
            </a:r>
            <a:r>
              <a:rPr lang="it-IT" i="1" dirty="0" smtClean="0"/>
              <a:t>atti legislativi</a:t>
            </a:r>
            <a:r>
              <a:rPr lang="it-IT" dirty="0" smtClean="0"/>
              <a:t>»:</a:t>
            </a:r>
            <a:endParaRPr lang="it-IT" dirty="0"/>
          </a:p>
          <a:p>
            <a:r>
              <a:rPr lang="it-IT" dirty="0" smtClean="0"/>
              <a:t>art. 289</a:t>
            </a:r>
            <a:endParaRPr lang="it-IT" dirty="0"/>
          </a:p>
        </p:txBody>
      </p:sp>
      <p:sp>
        <p:nvSpPr>
          <p:cNvPr id="8" name="Parentesi graffa aperta 7"/>
          <p:cNvSpPr/>
          <p:nvPr/>
        </p:nvSpPr>
        <p:spPr>
          <a:xfrm>
            <a:off x="4863712" y="2708920"/>
            <a:ext cx="288032" cy="19442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299440" y="271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Regolamento UE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400092" y="416529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Direttiva UE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49411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«</a:t>
            </a:r>
            <a:r>
              <a:rPr lang="it-IT" i="1" dirty="0" smtClean="0"/>
              <a:t>atti delegati</a:t>
            </a:r>
            <a:r>
              <a:rPr lang="it-IT" dirty="0" smtClean="0"/>
              <a:t>»: art. 290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2731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TRATTATI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180405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Trattato CECA (1951)	Trattato CEE (1957) 	Trattato </a:t>
            </a:r>
            <a:r>
              <a:rPr lang="it-IT" dirty="0" err="1" smtClean="0"/>
              <a:t>Euratom</a:t>
            </a:r>
            <a:r>
              <a:rPr lang="it-IT" dirty="0" smtClean="0"/>
              <a:t> (1957)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915816" y="2230225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Trattato «Fusione» 1965 (unifica gli organi)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1331640" y="2348880"/>
            <a:ext cx="1368152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5724128" y="2204864"/>
            <a:ext cx="144016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048708" y="1549737"/>
            <a:ext cx="0" cy="589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051761" y="2924944"/>
            <a:ext cx="0" cy="361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059832" y="3472901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«Atto Unico» (1986):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CEE </a:t>
            </a:r>
            <a:r>
              <a:rPr lang="it-IT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CE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ttore 2 18"/>
          <p:cNvCxnSpPr/>
          <p:nvPr/>
        </p:nvCxnSpPr>
        <p:spPr>
          <a:xfrm>
            <a:off x="4068967" y="4119232"/>
            <a:ext cx="0" cy="361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539552" y="4472763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Trattati Maastricht (1992), Amsterdam (1997), Nizza (2001)</a:t>
            </a:r>
            <a:endParaRPr lang="it-IT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4079776" y="5011435"/>
            <a:ext cx="0" cy="361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2051720" y="5350115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Trattato di Lisbona</a:t>
            </a:r>
            <a:r>
              <a:rPr lang="it-IT" dirty="0" smtClean="0"/>
              <a:t> (2009)</a:t>
            </a:r>
          </a:p>
          <a:p>
            <a:endParaRPr lang="it-IT" dirty="0"/>
          </a:p>
        </p:txBody>
      </p:sp>
      <p:sp>
        <p:nvSpPr>
          <p:cNvPr id="23" name="Parentesi graffa aperta 22"/>
          <p:cNvSpPr/>
          <p:nvPr/>
        </p:nvSpPr>
        <p:spPr>
          <a:xfrm>
            <a:off x="4580286" y="5457530"/>
            <a:ext cx="117727" cy="7085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4698014" y="5350115"/>
            <a:ext cx="4068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Trattato sull’UE (</a:t>
            </a:r>
            <a:r>
              <a:rPr lang="it-IT" i="1" dirty="0" smtClean="0"/>
              <a:t>TUE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Trattato sul funzionamento dell’UE (</a:t>
            </a:r>
            <a:r>
              <a:rPr lang="it-IT" i="1" dirty="0" smtClean="0"/>
              <a:t>TFUE</a:t>
            </a:r>
            <a:r>
              <a:rPr lang="it-IT" dirty="0" smtClean="0"/>
              <a:t>)</a:t>
            </a:r>
            <a:endParaRPr lang="it-IT" i="1" dirty="0"/>
          </a:p>
        </p:txBody>
      </p:sp>
      <p:cxnSp>
        <p:nvCxnSpPr>
          <p:cNvPr id="26" name="Connettore 2 25"/>
          <p:cNvCxnSpPr/>
          <p:nvPr/>
        </p:nvCxnSpPr>
        <p:spPr>
          <a:xfrm>
            <a:off x="827584" y="1549737"/>
            <a:ext cx="0" cy="3172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179512" y="501143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</a:t>
            </a:r>
            <a:r>
              <a:rPr lang="it-IT" i="1" dirty="0" smtClean="0"/>
              <a:t>scaduta</a:t>
            </a:r>
            <a:r>
              <a:rPr lang="it-IT" dirty="0" smtClean="0"/>
              <a:t>» nel 2001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23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Schema fonti UE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212976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 dell’ordinamento </a:t>
            </a:r>
            <a:r>
              <a:rPr lang="it-IT" dirty="0" smtClean="0"/>
              <a:t>europeo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555776" y="1844824"/>
            <a:ext cx="432048" cy="36724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20608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primario </a:t>
            </a:r>
            <a:r>
              <a:rPr lang="it-IT" dirty="0" smtClean="0">
                <a:sym typeface="Wingdings" pitchFamily="2" charset="2"/>
              </a:rPr>
              <a:t> Trattati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059832" y="3489975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Diritto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derivato</a:t>
            </a: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it-IT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 legislativi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289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arentesi graffa aperta 7"/>
          <p:cNvSpPr/>
          <p:nvPr/>
        </p:nvSpPr>
        <p:spPr>
          <a:xfrm>
            <a:off x="4863712" y="2708920"/>
            <a:ext cx="288032" cy="19442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299440" y="271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Regolamento UE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400092" y="416529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Direttiva UE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49411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«</a:t>
            </a:r>
            <a:r>
              <a:rPr lang="it-IT" i="1" dirty="0" smtClean="0"/>
              <a:t>atti delegati</a:t>
            </a:r>
            <a:r>
              <a:rPr lang="it-IT" dirty="0" smtClean="0"/>
              <a:t>»: art. 290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849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2400" cy="792088"/>
          </a:xfrm>
        </p:spPr>
        <p:txBody>
          <a:bodyPr/>
          <a:lstStyle/>
          <a:p>
            <a:r>
              <a:rPr lang="it-IT" dirty="0" smtClean="0"/>
              <a:t>Le fonti UE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54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i="1" dirty="0">
                <a:solidFill>
                  <a:schemeClr val="tx1"/>
                </a:solidFill>
              </a:rPr>
              <a:t>Articolo 288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(ex articolo 249 del TCE)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Per esercitare le competenze dell'Unione, le istituzioni adottano regolamenti, direttive, decisioni, raccomandazioni e pareri.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Il </a:t>
            </a:r>
            <a:r>
              <a:rPr lang="it-IT" dirty="0">
                <a:solidFill>
                  <a:srgbClr val="FF0000"/>
                </a:solidFill>
              </a:rPr>
              <a:t>regolamento ha portata generale</a:t>
            </a:r>
            <a:r>
              <a:rPr lang="it-IT" dirty="0">
                <a:solidFill>
                  <a:schemeClr val="tx1"/>
                </a:solidFill>
              </a:rPr>
              <a:t>. Esso è obbligatorio in tutti i suoi elementi e direttamente applicabile in ciascuno degli Stati membri. </a:t>
            </a:r>
            <a:endParaRPr lang="it-IT" dirty="0" smtClean="0">
              <a:solidFill>
                <a:schemeClr val="tx1"/>
              </a:solidFill>
            </a:endParaRPr>
          </a:p>
          <a:p>
            <a:pPr algn="just"/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direttiva vincola lo Stato membro </a:t>
            </a:r>
            <a:r>
              <a:rPr lang="it-IT" dirty="0">
                <a:solidFill>
                  <a:schemeClr val="tx1"/>
                </a:solidFill>
              </a:rPr>
              <a:t>cui è rivolta per quanto riguarda il risultato da raggiungere, salva restando la competenza degli organi nazionali in merito alla forma e ai mezzi. </a:t>
            </a:r>
          </a:p>
          <a:p>
            <a:pPr algn="just"/>
            <a:r>
              <a:rPr lang="it-IT" dirty="0"/>
              <a:t>La decisione è obbligatoria in tutti i suoi elementi. Se designa i destinatari è obbligatoria soltanto nei confronti di questi. </a:t>
            </a:r>
          </a:p>
          <a:p>
            <a:pPr algn="just"/>
            <a:r>
              <a:rPr lang="it-IT" dirty="0"/>
              <a:t>Le raccomandazioni e i pareri non sono vincolanti.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Schema fonti UE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212976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 dell’ordinamento </a:t>
            </a:r>
            <a:r>
              <a:rPr lang="it-IT" dirty="0" smtClean="0"/>
              <a:t>europeo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2555776" y="1844824"/>
            <a:ext cx="432048" cy="36724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20608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primario </a:t>
            </a:r>
            <a:r>
              <a:rPr lang="it-IT" dirty="0" smtClean="0">
                <a:sym typeface="Wingdings" pitchFamily="2" charset="2"/>
              </a:rPr>
              <a:t> Trattati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059832" y="3489975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Diritto </a:t>
            </a:r>
            <a:r>
              <a:rPr lang="it-IT" dirty="0" smtClean="0"/>
              <a:t>derivato</a:t>
            </a:r>
          </a:p>
          <a:p>
            <a:r>
              <a:rPr lang="it-IT" dirty="0" smtClean="0"/>
              <a:t>«</a:t>
            </a:r>
            <a:r>
              <a:rPr lang="it-IT" i="1" dirty="0" smtClean="0"/>
              <a:t>atti legislativi</a:t>
            </a:r>
            <a:r>
              <a:rPr lang="it-IT" dirty="0" smtClean="0"/>
              <a:t>»:</a:t>
            </a:r>
            <a:endParaRPr lang="it-IT" dirty="0"/>
          </a:p>
          <a:p>
            <a:r>
              <a:rPr lang="it-IT" dirty="0" smtClean="0"/>
              <a:t>art. 289</a:t>
            </a:r>
            <a:endParaRPr lang="it-IT" dirty="0"/>
          </a:p>
        </p:txBody>
      </p:sp>
      <p:sp>
        <p:nvSpPr>
          <p:cNvPr id="8" name="Parentesi graffa aperta 7"/>
          <p:cNvSpPr/>
          <p:nvPr/>
        </p:nvSpPr>
        <p:spPr>
          <a:xfrm>
            <a:off x="4863712" y="2708920"/>
            <a:ext cx="288032" cy="19442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299440" y="2716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Regolamento UE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400092" y="416529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Direttiva UE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49411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it-IT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 delegati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 art. 290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849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Atti legislativi e atti delegati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Articolo 289</a:t>
            </a:r>
          </a:p>
          <a:p>
            <a:pPr marL="0" indent="0">
              <a:buNone/>
            </a:pPr>
            <a:r>
              <a:rPr lang="it-IT" dirty="0" smtClean="0"/>
              <a:t>La procedura legislativa ordinaria consiste nell'adozione congiunta di un regolamento, di una direttiva o di una decisione da parte del Parlamento europeo e del Consiglio su proposta della Commissione. Tale procedura è definita all'articolo 294….</a:t>
            </a:r>
          </a:p>
          <a:p>
            <a:pPr marL="0" indent="0">
              <a:buNone/>
            </a:pPr>
            <a:r>
              <a:rPr lang="it-IT" dirty="0" smtClean="0"/>
              <a:t>3. Gli atti giuridici adottati mediante procedura legislativa sono atti legislativi.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Articolo 290</a:t>
            </a:r>
          </a:p>
          <a:p>
            <a:pPr marL="0" indent="0">
              <a:buNone/>
            </a:pPr>
            <a:r>
              <a:rPr lang="it-IT" dirty="0" smtClean="0"/>
              <a:t>1. Un atto legislativo può delegare alla Commissione il potere di adottare atti non legislativi di portata generale che integrano o modificano determinati elementi non essenziali dell'atto legislativo.</a:t>
            </a:r>
          </a:p>
          <a:p>
            <a:pPr marL="0" indent="0">
              <a:buNone/>
            </a:pPr>
            <a:r>
              <a:rPr lang="it-IT" dirty="0" smtClean="0"/>
              <a:t>2. Gli atti legislativi delimitano esplicitamente gli obiettivi, il contenuto, la portata e la durata della delega di potere. Gli elementi essenziali di un settore sono riservati all'atto legislativo e non possono pertanto essere oggetto di delega di </a:t>
            </a:r>
            <a:r>
              <a:rPr lang="it-IT" dirty="0" err="1" smtClean="0"/>
              <a:t>potere…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3. L'aggettivo «delegato» o «delegata» è inserito nel titolo degli atti delegati.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421</Words>
  <Application>Microsoft Office PowerPoint</Application>
  <PresentationFormat>Presentazione su schermo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Tema di Office</vt:lpstr>
      <vt:lpstr>Schema fonti UE</vt:lpstr>
      <vt:lpstr>Presentazione standard di PowerPoint</vt:lpstr>
      <vt:lpstr>Schema fonti UE</vt:lpstr>
      <vt:lpstr>Le fonti UE</vt:lpstr>
      <vt:lpstr>Schema fonti UE</vt:lpstr>
      <vt:lpstr>Atti legislativi e atti delegati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fonti UE</dc:title>
  <dc:creator>roberto</dc:creator>
  <cp:lastModifiedBy>roberto bin</cp:lastModifiedBy>
  <cp:revision>8</cp:revision>
  <dcterms:created xsi:type="dcterms:W3CDTF">2010-11-23T16:17:40Z</dcterms:created>
  <dcterms:modified xsi:type="dcterms:W3CDTF">2014-11-10T10:04:55Z</dcterms:modified>
</cp:coreProperties>
</file>